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57" r:id="rId4"/>
    <p:sldId id="286" r:id="rId5"/>
    <p:sldId id="285" r:id="rId6"/>
    <p:sldId id="258" r:id="rId7"/>
    <p:sldId id="259" r:id="rId8"/>
    <p:sldId id="260" r:id="rId9"/>
    <p:sldId id="261" r:id="rId10"/>
    <p:sldId id="271" r:id="rId11"/>
    <p:sldId id="287" r:id="rId12"/>
    <p:sldId id="262" r:id="rId13"/>
    <p:sldId id="264" r:id="rId14"/>
    <p:sldId id="289" r:id="rId15"/>
    <p:sldId id="290" r:id="rId16"/>
    <p:sldId id="291" r:id="rId17"/>
    <p:sldId id="265" r:id="rId18"/>
    <p:sldId id="267" r:id="rId19"/>
    <p:sldId id="266" r:id="rId20"/>
    <p:sldId id="268" r:id="rId21"/>
    <p:sldId id="292" r:id="rId22"/>
    <p:sldId id="293" r:id="rId23"/>
    <p:sldId id="294" r:id="rId24"/>
    <p:sldId id="269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87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6.png"/><Relationship Id="rId1" Type="http://schemas.openxmlformats.org/officeDocument/2006/relationships/tags" Target="../tags/tag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hyperlink" Target="https://www.arduino.cc/en/softwa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Xshot-00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9540" y="196850"/>
            <a:ext cx="6452870" cy="6464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什么是</a:t>
            </a:r>
            <a:r>
              <a:rPr lang="zh-CN" altLang="en-US"/>
              <a:t>计算机函数？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计算机的函数，是一个固定的一个程序段，或称其为一个子程序，它在可以实现固定运算功能的同时，还带有一个入口和一个出口，所谓的入口，就是函数所带的各个参数，我们可以通过这个入口，把函数的参数值代入子程序，供计算机处理；所谓出口，就是指函数的函数值，在计算机求得之后，由此口带回给调用它的程序。</a:t>
            </a:r>
            <a:endParaRPr lang="zh-CN" altLang="en-US"/>
          </a:p>
          <a:p>
            <a:r>
              <a:rPr lang="zh-CN" altLang="en-US"/>
              <a:t>观看</a:t>
            </a:r>
            <a:r>
              <a:rPr lang="zh-CN" altLang="en-US"/>
              <a:t>视频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</a:t>
            </a:r>
            <a:r>
              <a:rPr lang="en-US" altLang="zh-CN"/>
              <a:t>1 </a:t>
            </a:r>
            <a:r>
              <a:rPr lang="zh-CN" altLang="en-US"/>
              <a:t>初识</a:t>
            </a:r>
            <a:r>
              <a:rPr lang="zh-CN" altLang="en-US"/>
              <a:t>串口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什么是</a:t>
            </a:r>
            <a:r>
              <a:rPr lang="zh-CN" altLang="en-US"/>
              <a:t>串口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串行接口简称串口，也称串行通信接口或串行通讯接口，是采用串行通信方式的扩展接口。串行接口是指数据一位一位地顺序传送。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其特点是通信线路简单，只要一对传输线就可以实现双向通信，从而大大降低了成本，特别适用于远距离通信，但传送速度较慢。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烧录示例</a:t>
            </a:r>
            <a:r>
              <a:rPr lang="zh-CN" altLang="en-US"/>
              <a:t>代码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打开串口监视器观察</a:t>
            </a:r>
            <a:r>
              <a:rPr lang="zh-CN" altLang="en-US"/>
              <a:t>现象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4.</a:t>
            </a:r>
            <a:r>
              <a:rPr lang="zh-CN" altLang="en-US"/>
              <a:t>讲解</a:t>
            </a:r>
            <a:r>
              <a:rPr lang="zh-CN" altLang="en-US"/>
              <a:t>函数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5.DIY</a:t>
            </a:r>
            <a:r>
              <a:rPr lang="zh-CN" altLang="en-US"/>
              <a:t>程序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1.setup()</a:t>
            </a:r>
            <a:endParaRPr lang="en-US" altLang="zh-CN"/>
          </a:p>
          <a:p>
            <a:r>
              <a:rPr lang="en-US" altLang="zh-CN"/>
              <a:t>2.loop()</a:t>
            </a:r>
            <a:endParaRPr lang="en-US" altLang="zh-CN"/>
          </a:p>
          <a:p>
            <a:r>
              <a:rPr lang="en-US" altLang="zh-CN"/>
              <a:t>3.Serial.begin()</a:t>
            </a:r>
            <a:endParaRPr lang="en-US" altLang="zh-CN"/>
          </a:p>
          <a:p>
            <a:r>
              <a:rPr lang="en-US" altLang="zh-CN"/>
              <a:t>4.Serial.println("message from HexBot-ESP32")</a:t>
            </a:r>
            <a:endParaRPr lang="en-US" altLang="zh-CN"/>
          </a:p>
          <a:p>
            <a:r>
              <a:rPr lang="en-US" altLang="zh-CN"/>
              <a:t>5.delay(1000)</a:t>
            </a:r>
            <a:endParaRPr lang="en-US" altLang="zh-CN"/>
          </a:p>
          <a:p>
            <a:r>
              <a:rPr lang="en-US" altLang="zh-CN"/>
              <a:t>6.void</a:t>
            </a:r>
            <a:endParaRPr lang="en-US" altLang="zh-CN"/>
          </a:p>
          <a:p>
            <a:r>
              <a:rPr lang="en-US" altLang="zh-CN"/>
              <a:t>7 #define</a:t>
            </a:r>
            <a:endParaRPr lang="en-US" altLang="zh-CN"/>
          </a:p>
          <a:p>
            <a:r>
              <a:rPr lang="en-US" altLang="zh-CN"/>
              <a:t>8 int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3898265" cy="5367655"/>
          </a:xfrm>
        </p:spPr>
        <p:txBody>
          <a:bodyPr/>
          <a:p>
            <a:pPr marL="0" indent="0">
              <a:buNone/>
            </a:pPr>
            <a:r>
              <a:rPr lang="en-US" altLang="zh-CN" b="1"/>
              <a:t>1.setup()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设置代码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设置代码在上电或者复位后立即执行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设置代码仅执行一次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设置代码用于初始化变量，设置引脚模式，开始使用库</a:t>
            </a:r>
            <a:endParaRPr lang="en-US" altLang="zh-CN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692650" y="1588135"/>
            <a:ext cx="3898265" cy="53676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2.loop()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循环代码，也是主函数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循环代码会在设置代码执行后立即执行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会无限重复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主要用于执行应用程序中的主任务</a:t>
            </a:r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402320" y="1588135"/>
            <a:ext cx="3509010" cy="493522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sym typeface="+mn-ea"/>
              </a:rPr>
              <a:t>3.Serial.begin()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设置串行数据传输的数据速率（以bit/s为单位）。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3508375" cy="5004435"/>
          </a:xfrm>
        </p:spPr>
        <p:txBody>
          <a:bodyPr/>
          <a:p>
            <a:pPr marL="0" indent="0">
              <a:buNone/>
            </a:pPr>
            <a:r>
              <a:rPr lang="en-US" altLang="zh-CN" b="1"/>
              <a:t>4.Serial.println("message from HexBot-ESP32")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将数据作为人类刻度的ASCII文本打印到串行端口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将文本发送到串口</a:t>
            </a:r>
            <a:r>
              <a:rPr lang="zh-CN" altLang="en-US"/>
              <a:t>里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“”</a:t>
            </a:r>
            <a:r>
              <a:rPr lang="zh-CN" altLang="en-US"/>
              <a:t>里面的内容为发送</a:t>
            </a:r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603115" y="1490345"/>
            <a:ext cx="3508375" cy="50044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5.delay(1000)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延时函数，括号内数字以ms为单位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程序运行到这里之后等待括号内的</a:t>
            </a:r>
            <a:r>
              <a:rPr lang="zh-CN" altLang="en-US"/>
              <a:t>时间</a:t>
            </a:r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456295" y="1490345"/>
            <a:ext cx="3508375" cy="50044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6.void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void的字面意思是“无类型”，void *则为“无类型指针”，void *可以指向任何类型的数据。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4880" y="608400"/>
            <a:ext cx="10969200" cy="705600"/>
          </a:xfrm>
        </p:spPr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3508375" cy="5004435"/>
          </a:xfrm>
        </p:spPr>
        <p:txBody>
          <a:bodyPr/>
          <a:p>
            <a:pPr marL="0" indent="0">
              <a:buNone/>
            </a:pPr>
            <a:r>
              <a:rPr lang="en-US" altLang="zh-CN" b="1">
                <a:sym typeface="+mn-ea"/>
              </a:rPr>
              <a:t>7 #define</a:t>
            </a:r>
            <a:endParaRPr lang="en-US" altLang="zh-CN" b="1"/>
          </a:p>
          <a:p>
            <a:pPr marL="0" indent="0">
              <a:buNone/>
            </a:pPr>
            <a:r>
              <a:rPr lang="zh-CN" altLang="en-US"/>
              <a:t>#define是 C语言 和 C++ 中的一个预处理指令。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其中的“#”表示这是一条预处理命令。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凡是以“#”开头的均为预处理命令，“define”为宏定义命令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603115" y="1490345"/>
            <a:ext cx="3508375" cy="50044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sym typeface="+mn-ea"/>
              </a:rPr>
              <a:t>8 int</a:t>
            </a:r>
            <a:endParaRPr lang="en-US" altLang="zh-CN" b="1">
              <a:sym typeface="+mn-ea"/>
            </a:endParaRPr>
          </a:p>
          <a:p>
            <a:pPr marL="0" indent="0">
              <a:buNone/>
            </a:pPr>
            <a:r>
              <a:rPr lang="zh-CN" altLang="en-US"/>
              <a:t>int是一种数据类型，在编程语言（C、C++、Java等）中，INT是用于定义</a:t>
            </a:r>
            <a:r>
              <a:rPr lang="zh-CN" altLang="en-US" b="1"/>
              <a:t>整数类型</a:t>
            </a:r>
            <a:r>
              <a:rPr lang="zh-CN" altLang="en-US"/>
              <a:t>变量的标识符。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</a:t>
            </a:r>
            <a:r>
              <a:rPr lang="en-US" altLang="zh-CN"/>
              <a:t>2 IO</a:t>
            </a:r>
            <a:r>
              <a:rPr lang="zh-CN" altLang="en-US"/>
              <a:t>口</a:t>
            </a:r>
            <a:r>
              <a:rPr lang="zh-CN" altLang="en-US"/>
              <a:t>操作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1. IO口讲解</a:t>
            </a:r>
            <a:endParaRPr lang="zh-CN" altLang="en-US"/>
          </a:p>
          <a:p>
            <a:r>
              <a:rPr lang="zh-CN" altLang="en-US"/>
              <a:t>2. 带读数据手册和原理图</a:t>
            </a:r>
            <a:endParaRPr lang="zh-CN" altLang="en-US"/>
          </a:p>
          <a:p>
            <a:r>
              <a:rPr lang="zh-CN" altLang="en-US"/>
              <a:t>3. 点亮第一个LED</a:t>
            </a:r>
            <a:endParaRPr lang="zh-CN" altLang="en-US"/>
          </a:p>
          <a:p>
            <a:r>
              <a:rPr lang="zh-CN" altLang="en-US"/>
              <a:t>4. 讲解IO口操作函数</a:t>
            </a:r>
            <a:endParaRPr lang="zh-CN" altLang="en-US"/>
          </a:p>
          <a:p>
            <a:r>
              <a:rPr lang="zh-CN" altLang="en-US"/>
              <a:t>5. 使LED闪烁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开发板</a:t>
            </a:r>
            <a:r>
              <a:rPr lang="zh-CN" altLang="en-US"/>
              <a:t>原理图</a:t>
            </a:r>
            <a:endParaRPr lang="zh-CN" altLang="en-US"/>
          </a:p>
        </p:txBody>
      </p:sp>
      <p:pic>
        <p:nvPicPr>
          <p:cNvPr id="6" name="内容占位符 5" descr="Xshot-00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89075" y="1490345"/>
            <a:ext cx="9206230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IO</a:t>
            </a:r>
            <a:r>
              <a:rPr lang="zh-CN" altLang="en-US"/>
              <a:t>口</a:t>
            </a:r>
            <a:r>
              <a:rPr lang="zh-CN" altLang="en-US"/>
              <a:t>简介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IO接口，又称为输入输出接口，是信息处理系统（例如计算机）与外部世界（可能是人类或另一个信息处理系统）之间的通信。输入是系统接收的信号或数据，输出是从其发送的信号或数据。该术语也可以用作行动的一部分; 到“执行I / O”是执行输入或输出操作。</a:t>
            </a:r>
            <a:endParaRPr lang="zh-CN" altLang="en-US"/>
          </a:p>
          <a:p>
            <a:r>
              <a:rPr lang="zh-CN" altLang="en-US"/>
              <a:t>I / O设备是件硬件中使用由人（或其他系统）与计算机进行通信。例如，键盘或计算机鼠标是计算机的输入设备，而监视器和打印机是输出设备。计算机之间的通信设备（如调制解调器和网卡）通常执行输入和输出操作。</a:t>
            </a:r>
            <a:endParaRPr lang="zh-CN" altLang="en-US"/>
          </a:p>
          <a:p>
            <a:r>
              <a:rPr lang="en-US" altLang="zh-CN"/>
              <a:t>ESP32</a:t>
            </a:r>
            <a:r>
              <a:rPr lang="zh-CN" altLang="en-US"/>
              <a:t>的</a:t>
            </a:r>
            <a:r>
              <a:rPr lang="en-US" altLang="zh-CN"/>
              <a:t>IO</a:t>
            </a:r>
            <a:r>
              <a:rPr lang="zh-CN" altLang="en-US"/>
              <a:t>口可以配置</a:t>
            </a:r>
            <a:r>
              <a:rPr lang="zh-CN" altLang="en-US"/>
              <a:t>为四种模式，</a:t>
            </a:r>
            <a:r>
              <a:rPr lang="zh-CN" altLang="en-US"/>
              <a:t>分别为数字输入、数字输出、模拟输入、模拟输出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4258945" cy="4989195"/>
          </a:xfrm>
        </p:spPr>
        <p:txBody>
          <a:bodyPr/>
          <a:p>
            <a:r>
              <a:rPr lang="zh-CN" altLang="en-US"/>
              <a:t>pinMode(LED_PIN, OUTPUT)</a:t>
            </a:r>
            <a:endParaRPr lang="zh-CN" altLang="en-US"/>
          </a:p>
          <a:p>
            <a:r>
              <a:rPr lang="zh-CN" altLang="en-US"/>
              <a:t>digitalWrite(LED_PIN, HIGH)</a:t>
            </a:r>
            <a:endParaRPr lang="zh-CN" altLang="en-US"/>
          </a:p>
          <a:p>
            <a:r>
              <a:rPr lang="zh-CN" altLang="en-US"/>
              <a:t>digitalWrite(LED_PIN, LOW); </a:t>
            </a:r>
            <a:endParaRPr lang="zh-CN" altLang="en-US"/>
          </a:p>
          <a:p>
            <a:r>
              <a:rPr lang="en-US" altLang="zh-CN"/>
              <a:t>if</a:t>
            </a:r>
            <a:r>
              <a:rPr lang="zh-CN" altLang="en-US"/>
              <a:t>循环</a:t>
            </a:r>
            <a:r>
              <a:rPr lang="zh-CN" altLang="en-US"/>
              <a:t>函数</a:t>
            </a:r>
            <a:endParaRPr lang="zh-CN" altLang="en-US"/>
          </a:p>
          <a:p>
            <a:r>
              <a:rPr lang="zh-CN" altLang="en-US"/>
              <a:t>touchRead(TOUCH_PIN)</a:t>
            </a:r>
            <a:endParaRPr lang="zh-CN" altLang="en-US"/>
          </a:p>
          <a:p>
            <a:r>
              <a:rPr lang="zh-CN" altLang="en-US"/>
              <a:t>for(int i=0; i&lt;5; i++)</a:t>
            </a:r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050790" y="1617345"/>
            <a:ext cx="4258945" cy="49891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pinMode(LED_PIN, OUTPUT)</a:t>
            </a:r>
            <a:endParaRPr lang="zh-CN" altLang="en-US"/>
          </a:p>
          <a:p>
            <a:r>
              <a:rPr lang="zh-CN" altLang="en-US"/>
              <a:t>digitalWrite(LED_PIN, HIGH)</a:t>
            </a:r>
            <a:endParaRPr lang="zh-CN" altLang="en-US"/>
          </a:p>
          <a:p>
            <a:r>
              <a:rPr lang="zh-CN" altLang="en-US"/>
              <a:t>digitalWrite(LED_PIN, LOW); </a:t>
            </a:r>
            <a:endParaRPr lang="zh-CN" altLang="en-US"/>
          </a:p>
          <a:p>
            <a:r>
              <a:rPr lang="en-US" altLang="zh-CN"/>
              <a:t>if</a:t>
            </a:r>
            <a:r>
              <a:rPr lang="zh-CN" altLang="en-US"/>
              <a:t>循环</a:t>
            </a:r>
            <a:r>
              <a:rPr lang="zh-CN" altLang="en-US"/>
              <a:t>函数</a:t>
            </a:r>
            <a:endParaRPr lang="zh-CN" altLang="en-US"/>
          </a:p>
          <a:p>
            <a:r>
              <a:rPr lang="zh-CN" altLang="en-US"/>
              <a:t>touchRead(TOUCH_PIN)</a:t>
            </a:r>
            <a:endParaRPr lang="zh-CN" altLang="en-US"/>
          </a:p>
          <a:p>
            <a:r>
              <a:rPr lang="zh-CN" altLang="en-US"/>
              <a:t>for(int i=0; i&lt;5; i++)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计算机发展的四个</a:t>
            </a:r>
            <a:r>
              <a:rPr lang="zh-CN" altLang="en-US"/>
              <a:t>阶段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、第一个发展阶段是电子。管计算机的时代，在1946年到1956年。1946年第一台电子计算机问世美国宾西法尼亚大学，它由冯·诺依曼设计的。占地170平方，150KW。运算速度慢还没有人快，是计算机发展历史上的一个里程碑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2、第二个发展阶段是晶体管的计算机时代，在1956年到1964年。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3、第三个发展阶段是集成电路与大规模集成电路的计算机时代，在1964年到1970年。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4、第四个发展阶段是超大规模集成电路的计算机时代，是1970年至今。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2863215" cy="4989195"/>
          </a:xfrm>
        </p:spPr>
        <p:txBody>
          <a:bodyPr/>
          <a:p>
            <a:pPr marL="0" indent="0">
              <a:buNone/>
            </a:pPr>
            <a:r>
              <a:rPr lang="en-US" altLang="zh-CN" b="1"/>
              <a:t>1.</a:t>
            </a:r>
            <a:r>
              <a:rPr lang="zh-CN" altLang="en-US" b="1"/>
              <a:t>pinMode(LED_PIN, OUTPUT)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设置引脚的输入输出模式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格式</a:t>
            </a:r>
            <a:r>
              <a:rPr lang="zh-CN" altLang="en-US"/>
              <a:t>为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pinMode(</a:t>
            </a:r>
            <a:r>
              <a:rPr lang="zh-CN" altLang="en-US"/>
              <a:t>引脚号</a:t>
            </a:r>
            <a:r>
              <a:rPr lang="en-US" altLang="zh-CN"/>
              <a:t>,</a:t>
            </a:r>
            <a:r>
              <a:rPr lang="zh-CN" altLang="en-US"/>
              <a:t>模式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471545" y="1490345"/>
            <a:ext cx="3206115" cy="49891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2.</a:t>
            </a:r>
            <a:r>
              <a:rPr lang="zh-CN" altLang="en-US" b="1"/>
              <a:t>digitalWrite(LED_PIN, HIGH)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给对应引脚写入高低</a:t>
            </a:r>
            <a:r>
              <a:rPr lang="zh-CN" altLang="en-US"/>
              <a:t>电平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格式</a:t>
            </a:r>
            <a:r>
              <a:rPr lang="zh-CN" altLang="en-US"/>
              <a:t>为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digitalWrite</a:t>
            </a:r>
            <a:r>
              <a:rPr lang="zh-CN" altLang="en-US"/>
              <a:t>（引脚号，高</a:t>
            </a:r>
            <a:r>
              <a:rPr lang="zh-CN" altLang="en-US"/>
              <a:t>低）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高为</a:t>
            </a:r>
            <a:r>
              <a:rPr lang="en-US" altLang="zh-CN"/>
              <a:t>HIGH,</a:t>
            </a:r>
            <a:r>
              <a:rPr lang="zh-CN" altLang="en-US"/>
              <a:t>低为</a:t>
            </a:r>
            <a:r>
              <a:rPr lang="en-US" altLang="zh-CN"/>
              <a:t>LOW</a:t>
            </a:r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567170" y="1490345"/>
            <a:ext cx="2729865" cy="462851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3.</a:t>
            </a:r>
            <a:r>
              <a:rPr lang="zh-CN" altLang="en-US" b="1">
                <a:sym typeface="+mn-ea"/>
              </a:rPr>
              <a:t>touchRead(TOUCH_PIN)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将对应引脚设置为触摸</a:t>
            </a:r>
            <a:r>
              <a:rPr lang="zh-CN" altLang="en-US"/>
              <a:t>脚</a:t>
            </a:r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9462135" y="1527175"/>
            <a:ext cx="2729865" cy="4628515"/>
          </a:xfrm>
          <a:prstGeom prst="rect">
            <a:avLst/>
          </a:prstGeom>
        </p:spPr>
        <p:txBody>
          <a:bodyPr vert="horz" lIns="90000" tIns="46800" rIns="90000" bIns="46800" rtlCol="0">
            <a:normAutofit fontScale="9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4.</a:t>
            </a:r>
            <a:r>
              <a:rPr lang="zh-CN" altLang="en-US" b="1">
                <a:sym typeface="+mn-ea"/>
              </a:rPr>
              <a:t>analogWrite(LED_PIN, brightness)</a:t>
            </a:r>
            <a:endParaRPr lang="zh-CN" altLang="en-US" b="1"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将模拟值（PWM波）写入引脚。它可用于以不同的亮度点亮LED或以各种速度驱动电机。在调用analogWrite()函数之后，引脚将产生指定占空比的稳定方波，直到下一次调用analogWrite()或在相同引脚上调digitalRead()或digitalWrite()。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函数讲解（</a:t>
            </a:r>
            <a:r>
              <a:rPr lang="en-US" altLang="zh-CN"/>
              <a:t>C</a:t>
            </a:r>
            <a:r>
              <a:rPr lang="zh-CN" altLang="en-US"/>
              <a:t>语言</a:t>
            </a:r>
            <a:r>
              <a:rPr lang="zh-CN" altLang="en-US"/>
              <a:t>基础）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4258945" cy="4989195"/>
          </a:xfrm>
        </p:spPr>
        <p:txBody>
          <a:bodyPr/>
          <a:p>
            <a:pPr marL="0" indent="0">
              <a:buNone/>
            </a:pPr>
            <a:r>
              <a:rPr lang="en-US" altLang="zh-CN" b="1"/>
              <a:t>5.if</a:t>
            </a:r>
            <a:r>
              <a:rPr lang="zh-CN" altLang="en-US" b="1"/>
              <a:t>函数</a:t>
            </a:r>
            <a:endParaRPr lang="zh-CN" altLang="en-US" b="1"/>
          </a:p>
          <a:p>
            <a:pPr marL="0" indent="0">
              <a:buNone/>
            </a:pPr>
            <a:r>
              <a:rPr lang="en-US" altLang="zh-CN"/>
              <a:t>if</a:t>
            </a:r>
            <a:r>
              <a:rPr lang="zh-CN" altLang="en-US"/>
              <a:t>（你想要判断的</a:t>
            </a:r>
            <a:r>
              <a:rPr lang="zh-CN" altLang="en-US"/>
              <a:t>条件）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{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条件为真时执行的语句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}</a:t>
            </a:r>
            <a:endParaRPr lang="zh-CN" altLang="en-US" b="1"/>
          </a:p>
          <a:p>
            <a:pPr marL="0" indent="0">
              <a:buNone/>
            </a:pPr>
            <a:r>
              <a:rPr lang="en-US" altLang="zh-CN"/>
              <a:t>else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{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条件不为真</a:t>
            </a:r>
            <a:r>
              <a:rPr lang="zh-CN" altLang="en-US"/>
              <a:t>时执行的语句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}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 descr="Xshot-00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045" y="1313815"/>
            <a:ext cx="5756275" cy="4963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r>
              <a:rPr lang="zh-CN" altLang="en-US"/>
              <a:t>讲解</a:t>
            </a:r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08330" y="1516380"/>
            <a:ext cx="4258945" cy="49891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/>
              <a:t>6.</a:t>
            </a:r>
            <a:r>
              <a:rPr lang="zh-CN" altLang="en-US" b="1"/>
              <a:t>for()</a:t>
            </a:r>
            <a:endParaRPr lang="zh-CN" altLang="en-US" b="1"/>
          </a:p>
          <a:p>
            <a:pPr marL="0" indent="0">
              <a:buNone/>
            </a:pPr>
            <a:r>
              <a:rPr>
                <a:sym typeface="+mn-ea"/>
              </a:rPr>
              <a:t>for 循环允许您编写一个执行指定次数的循环控制结构。</a:t>
            </a:r>
            <a:endParaRPr>
              <a:sym typeface="+mn-ea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for</a:t>
            </a:r>
            <a:r>
              <a:rPr lang="zh-CN" altLang="en-US"/>
              <a:t>（</a:t>
            </a:r>
            <a:r>
              <a:rPr lang="en-US" altLang="zh-CN"/>
              <a:t>int n=0;n&lt;10;n++</a:t>
            </a:r>
            <a:r>
              <a:rPr lang="zh-CN" altLang="en-US"/>
              <a:t>）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{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执行你想要执行的函数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}</a:t>
            </a:r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132830" y="1516380"/>
            <a:ext cx="4258945" cy="49891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</a:p>
        </p:txBody>
      </p:sp>
      <p:pic>
        <p:nvPicPr>
          <p:cNvPr id="6" name="图片 5" descr="Xshot-00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57545" y="642620"/>
            <a:ext cx="5010150" cy="5572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</a:t>
            </a:r>
            <a:r>
              <a:rPr lang="en-US" altLang="zh-CN"/>
              <a:t>3 </a:t>
            </a:r>
            <a:r>
              <a:rPr lang="zh-CN" altLang="en-US"/>
              <a:t>用串口来操作</a:t>
            </a:r>
            <a:r>
              <a:rPr lang="en-US" altLang="zh-CN"/>
              <a:t>IO</a:t>
            </a:r>
            <a:r>
              <a:rPr lang="zh-CN" altLang="en-US"/>
              <a:t>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1. 讲解相关函数</a:t>
            </a:r>
            <a:endParaRPr lang="zh-CN" altLang="en-US"/>
          </a:p>
          <a:p>
            <a:r>
              <a:rPr lang="zh-CN" altLang="en-US"/>
              <a:t>2. 实际操作</a:t>
            </a:r>
            <a:endParaRPr lang="zh-CN" altLang="en-US"/>
          </a:p>
          <a:p>
            <a:r>
              <a:rPr lang="zh-CN" altLang="en-US"/>
              <a:t>3. 讲解函数逻辑</a:t>
            </a:r>
            <a:endParaRPr lang="zh-CN" altLang="en-US"/>
          </a:p>
          <a:p>
            <a:r>
              <a:rPr lang="zh-CN" altLang="en-US"/>
              <a:t>4. 实操</a:t>
            </a:r>
            <a:endParaRPr lang="zh-CN" altLang="en-US"/>
          </a:p>
          <a:p>
            <a:r>
              <a:rPr lang="zh-CN" altLang="en-US"/>
              <a:t>5. 同学联合上面所讲函数进行拓展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601345"/>
            <a:ext cx="7926070" cy="5289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5532120" cy="369189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450" y="1490345"/>
            <a:ext cx="5714365" cy="381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什么是</a:t>
            </a:r>
            <a:r>
              <a:rPr lang="zh-CN" altLang="en-US"/>
              <a:t>芯片？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4320540" cy="5367020"/>
          </a:xfrm>
        </p:spPr>
        <p:txBody>
          <a:bodyPr/>
          <a:p>
            <a:r>
              <a:rPr lang="zh-CN" altLang="en-US"/>
              <a:t>集成电路英语：integrated circuit，缩写作 IC；或称微电路（microcircuit）、微芯片（microchip）、晶片/芯片（chip）在电子学中是一种将电路（主要包括半导体设备，也包括被动组件等）小型化的方式，并时常制造在半导体晶圆表面上。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ESP32</a:t>
            </a:r>
            <a:r>
              <a:rPr lang="zh-CN" altLang="en-US"/>
              <a:t>芯片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ESP32的特征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-沉金工艺 -高性价比 -体积小，易于嵌入其他产品 -强大的功能支持LWIP协议，Freertos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-WiFi支持三种模式：AP，STA和AP + STA -支持Windows系统（cygwin和msys32）和Linux系统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-支持Arduino-ide, ESP-IDF, Micropython多种开发环境 -支持Lua程序，轻松开发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ESP32的应用场景：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-相机的视频流 -OTT机顶盒设备 -家庭自动化 -WIFI语音识别设备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-工业无限控制 -健康医疗 -运动检测和防丢报警器 -可穿戴电子产品：智能手环，智能手表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TTGO就有研发了一款相机模块，也是用了esp32芯片 它的芯片组：ESPRESSIF-ESP32-PCIO-D4240MHzXtensa®单/双核32位LX6微处理器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</a:t>
            </a:r>
            <a:r>
              <a:rPr lang="en-US" altLang="zh-CN"/>
              <a:t>0 </a:t>
            </a:r>
            <a:r>
              <a:rPr lang="zh-CN" altLang="en-US"/>
              <a:t>环境</a:t>
            </a:r>
            <a:r>
              <a:rPr lang="zh-CN" altLang="en-US"/>
              <a:t>安装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/>
              <a:t>1. Arduino IDE 安装</a:t>
            </a:r>
            <a:endParaRPr lang="zh-CN" altLang="en-US" sz="2800"/>
          </a:p>
          <a:p>
            <a:r>
              <a:rPr lang="zh-CN" altLang="en-US" sz="2800"/>
              <a:t>下载链接</a:t>
            </a:r>
            <a:r>
              <a:rPr lang="en-US" altLang="zh-CN" sz="2800"/>
              <a:t> </a:t>
            </a:r>
            <a:r>
              <a:rPr lang="zh-CN" altLang="en-US" sz="2800">
                <a:hlinkClick r:id="rId1" action="ppaction://hlinkfile"/>
              </a:rPr>
              <a:t>https://www.arduino.cc/en/software</a:t>
            </a:r>
            <a:endParaRPr lang="zh-CN" altLang="en-US" sz="2800"/>
          </a:p>
          <a:p>
            <a:r>
              <a:rPr lang="zh-CN" altLang="en-US" sz="2800"/>
              <a:t>2. Arduino IDE 汉化</a:t>
            </a:r>
            <a:endParaRPr lang="zh-CN" altLang="en-US" sz="2800"/>
          </a:p>
          <a:p>
            <a:r>
              <a:rPr lang="zh-CN" altLang="en-US" sz="2800"/>
              <a:t>3. ESP32库下载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https://dl.espressif.com/dl/package_esp32_index.json</a:t>
            </a:r>
            <a:endParaRPr lang="zh-CN" altLang="en-US" sz="2800"/>
          </a:p>
          <a:p>
            <a:r>
              <a:rPr lang="zh-CN" altLang="en-US" sz="2800"/>
              <a:t>4. 运行示例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示例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/>
              <a:t>#define LED_PIN 15  //把xx替换对应的PIN的数值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void setup() {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pinMode(LED_PIN, OUTPUT);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}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void loop() {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digitalWrite(LED_PIN, LOW);  // turn the LED on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delay(100);                   // wait for 500 milliseconds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digitalWrite(LED_PIN, HIGH);   // turn the LED off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delay(100);                   // wait for 500 milliseconds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}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4286250" cy="4958715"/>
          </a:xfrm>
        </p:spPr>
        <p:txBody>
          <a:bodyPr/>
          <a:p>
            <a:r>
              <a:rPr lang="zh-CN" altLang="en-US"/>
              <a:t>什么是</a:t>
            </a:r>
            <a:r>
              <a:rPr lang="zh-CN" altLang="en-US"/>
              <a:t>引脚</a:t>
            </a:r>
            <a:endParaRPr lang="zh-CN" altLang="en-US"/>
          </a:p>
          <a:p>
            <a:r>
              <a:rPr lang="zh-CN" altLang="en-US"/>
              <a:t>什么是</a:t>
            </a:r>
            <a:r>
              <a:rPr lang="zh-CN" altLang="en-US"/>
              <a:t>烧录</a:t>
            </a:r>
            <a:endParaRPr lang="zh-CN" altLang="en-US"/>
          </a:p>
          <a:p>
            <a:r>
              <a:rPr lang="zh-CN" altLang="en-US"/>
              <a:t>什么是</a:t>
            </a:r>
            <a:r>
              <a:rPr lang="zh-CN" altLang="en-US"/>
              <a:t>函数</a:t>
            </a:r>
            <a:endParaRPr lang="zh-CN" altLang="en-US"/>
          </a:p>
          <a:p>
            <a:r>
              <a:rPr lang="zh-CN" altLang="en-US"/>
              <a:t>什么是</a:t>
            </a:r>
            <a:r>
              <a:rPr lang="zh-CN" altLang="en-US"/>
              <a:t>程序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机器能识别和执行的命令叫</a:t>
            </a:r>
            <a:r>
              <a:rPr lang="zh-CN" altLang="en-US"/>
              <a:t>程序</a:t>
            </a:r>
            <a:endParaRPr lang="zh-CN" altLang="en-US"/>
          </a:p>
          <a:p>
            <a:r>
              <a:rPr lang="zh-CN" altLang="en-US"/>
              <a:t>程序包含哪些</a:t>
            </a:r>
            <a:r>
              <a:rPr lang="zh-CN" altLang="en-US"/>
              <a:t>部分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程序的基本构成要素包含</a:t>
            </a:r>
            <a:r>
              <a:rPr lang="zh-CN" altLang="en-US">
                <a:solidFill>
                  <a:srgbClr val="FF0000"/>
                </a:solidFill>
              </a:rPr>
              <a:t>常量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函数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变量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表达式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</a:rPr>
              <a:t>语句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64885" y="1280795"/>
            <a:ext cx="54006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代码格式（为什么）（；，（），</a:t>
            </a:r>
            <a:r>
              <a:rPr lang="en-US" altLang="zh-CN" b="1">
                <a:sym typeface="+mn-ea"/>
              </a:rPr>
              <a:t>{}</a:t>
            </a:r>
            <a:r>
              <a:rPr lang="zh-CN" altLang="en-US" b="1">
                <a:sym typeface="+mn-ea"/>
              </a:rPr>
              <a:t>，</a:t>
            </a:r>
            <a:r>
              <a:rPr lang="en-US" altLang="zh-CN" b="1">
                <a:sym typeface="+mn-ea"/>
              </a:rPr>
              <a:t>“”</a:t>
            </a:r>
            <a:r>
              <a:rPr lang="zh-CN" altLang="en-US" b="1">
                <a:sym typeface="+mn-ea"/>
              </a:rPr>
              <a:t>，换行）</a:t>
            </a:r>
            <a:endParaRPr lang="zh-CN" altLang="en-US" b="1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代码里面的</a:t>
            </a:r>
            <a:r>
              <a:rPr lang="en-US" altLang="zh-CN"/>
              <a:t>  </a:t>
            </a:r>
            <a:r>
              <a:rPr lang="zh-CN" altLang="en-US" b="1">
                <a:solidFill>
                  <a:srgbClr val="FF0000"/>
                </a:solidFill>
              </a:rPr>
              <a:t>；</a:t>
            </a:r>
            <a:r>
              <a:rPr lang="zh-CN" altLang="en-US"/>
              <a:t>表示这一行代码到这里结束，开始执行下一行代码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代码里面的</a:t>
            </a:r>
            <a:r>
              <a:rPr lang="zh-CN" altLang="en-US">
                <a:solidFill>
                  <a:srgbClr val="FF0000"/>
                </a:solidFill>
              </a:rPr>
              <a:t>（）</a:t>
            </a:r>
            <a:r>
              <a:rPr lang="zh-CN" altLang="en-US"/>
              <a:t> 这里面放参数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代码里面的</a:t>
            </a:r>
            <a:r>
              <a:rPr lang="en-US" altLang="zh-CN"/>
              <a:t>  </a:t>
            </a:r>
            <a:r>
              <a:rPr lang="zh-CN" altLang="en-US">
                <a:solidFill>
                  <a:srgbClr val="FF0000"/>
                </a:solidFill>
              </a:rPr>
              <a:t>{} </a:t>
            </a:r>
            <a:r>
              <a:rPr lang="zh-CN" altLang="en-US"/>
              <a:t>这里面放程序或者函数范围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代码里面的</a:t>
            </a:r>
            <a:r>
              <a:rPr lang="zh-CN" altLang="en-US">
                <a:solidFill>
                  <a:srgbClr val="FF0000"/>
                </a:solidFill>
              </a:rPr>
              <a:t>【】</a:t>
            </a:r>
            <a:r>
              <a:rPr lang="zh-CN" altLang="en-US"/>
              <a:t> 放数组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代码里面的</a:t>
            </a:r>
            <a:r>
              <a:rPr lang="en-US" altLang="zh-CN"/>
              <a:t>  </a:t>
            </a:r>
            <a:r>
              <a:rPr lang="en-US" altLang="zh-CN">
                <a:solidFill>
                  <a:srgbClr val="FF0000"/>
                </a:solidFill>
              </a:rPr>
              <a:t>“” </a:t>
            </a:r>
            <a:r>
              <a:rPr lang="en-US" altLang="zh-CN">
                <a:solidFill>
                  <a:schemeClr val="tx1"/>
                </a:solidFill>
              </a:rPr>
              <a:t>一种是表示数据为字符串内容,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另一种是代表双引号符号本身.</a:t>
            </a:r>
            <a:endParaRPr lang="en-US" altLang="zh-CN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UNIT_PLACING_PICTURE_USER_VIEWPORT" val="{&quot;height&quot;:8775,&quot;width&quot;:7890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COMMONDATA" val="eyJoZGlkIjoiNjdjODcyNTk4M2JlMzQ0NzEyYWRkZWRiMGVhNmZiNG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3459</Words>
  <Application>WPS 演示</Application>
  <PresentationFormat>宽屏</PresentationFormat>
  <Paragraphs>224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计算机发展的四个阶段</vt:lpstr>
      <vt:lpstr>PowerPoint 演示文稿</vt:lpstr>
      <vt:lpstr>PowerPoint 演示文稿</vt:lpstr>
      <vt:lpstr>什么是芯片？</vt:lpstr>
      <vt:lpstr>ESP32芯片</vt:lpstr>
      <vt:lpstr>实验0 环境安装</vt:lpstr>
      <vt:lpstr>示例</vt:lpstr>
      <vt:lpstr>PowerPoint 演示文稿</vt:lpstr>
      <vt:lpstr>什么是计算机函数？</vt:lpstr>
      <vt:lpstr>实验1 初识串口</vt:lpstr>
      <vt:lpstr>函数讲解</vt:lpstr>
      <vt:lpstr>函数讲解</vt:lpstr>
      <vt:lpstr>函数讲解</vt:lpstr>
      <vt:lpstr>函数讲解</vt:lpstr>
      <vt:lpstr>实验2 IO口操作</vt:lpstr>
      <vt:lpstr>开发板原理图</vt:lpstr>
      <vt:lpstr>IO口简介</vt:lpstr>
      <vt:lpstr>函数讲解</vt:lpstr>
      <vt:lpstr>函数讲解</vt:lpstr>
      <vt:lpstr>函数讲解（C语言基础）</vt:lpstr>
      <vt:lpstr>函数讲解</vt:lpstr>
      <vt:lpstr>实验3 用串口来操作IO口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无暇</cp:lastModifiedBy>
  <cp:revision>183</cp:revision>
  <dcterms:created xsi:type="dcterms:W3CDTF">2019-06-19T02:08:00Z</dcterms:created>
  <dcterms:modified xsi:type="dcterms:W3CDTF">2022-10-08T11:44:25Z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9E31A37C87834B198A97C66E67FD3912</vt:lpwstr>
  </property>
</Properties>
</file>